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2" r:id="rId3"/>
    <p:sldId id="257" r:id="rId4"/>
    <p:sldId id="283" r:id="rId5"/>
    <p:sldId id="258" r:id="rId6"/>
    <p:sldId id="259" r:id="rId7"/>
    <p:sldId id="260" r:id="rId8"/>
    <p:sldId id="261" r:id="rId9"/>
    <p:sldId id="284" r:id="rId10"/>
    <p:sldId id="264" r:id="rId11"/>
    <p:sldId id="262" r:id="rId12"/>
    <p:sldId id="263" r:id="rId13"/>
    <p:sldId id="265" r:id="rId14"/>
    <p:sldId id="266" r:id="rId15"/>
    <p:sldId id="269" r:id="rId16"/>
    <p:sldId id="267" r:id="rId17"/>
    <p:sldId id="268" r:id="rId18"/>
    <p:sldId id="270" r:id="rId19"/>
    <p:sldId id="271" r:id="rId20"/>
    <p:sldId id="273" r:id="rId21"/>
    <p:sldId id="280" r:id="rId22"/>
    <p:sldId id="274" r:id="rId23"/>
    <p:sldId id="275" r:id="rId24"/>
    <p:sldId id="276" r:id="rId25"/>
    <p:sldId id="277" r:id="rId26"/>
    <p:sldId id="285" r:id="rId27"/>
    <p:sldId id="279" r:id="rId28"/>
    <p:sldId id="278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0D4137-8D92-41CE-831E-2591EC7A26B5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764363-A1AF-4FB1-9E1F-F8084240AE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375712" cy="4572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Embryonic Membranes and the Placenta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70024"/>
            <a:ext cx="5638800" cy="56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Up to week 20 - fluid is similar to fetal serum (</a:t>
            </a:r>
            <a:r>
              <a:rPr lang="en-US" dirty="0" err="1"/>
              <a:t>keratinization</a:t>
            </a:r>
            <a:r>
              <a:rPr lang="en-US" dirty="0"/>
              <a:t>)</a:t>
            </a:r>
          </a:p>
          <a:p>
            <a:r>
              <a:rPr lang="en-US" dirty="0"/>
              <a:t>After 20 weeks – Contribution from urine, maternal serum filtered</a:t>
            </a:r>
          </a:p>
          <a:p>
            <a:r>
              <a:rPr lang="en-US" dirty="0"/>
              <a:t>thru endothelium of nearby vessels, filtration from fetal</a:t>
            </a:r>
          </a:p>
          <a:p>
            <a:r>
              <a:rPr lang="en-US" dirty="0"/>
              <a:t>vessels in cord</a:t>
            </a:r>
          </a:p>
          <a:p>
            <a:r>
              <a:rPr lang="en-US" dirty="0"/>
              <a:t>Near birth - can contain fetal feces called </a:t>
            </a:r>
            <a:r>
              <a:rPr lang="en-US" dirty="0" err="1"/>
              <a:t>meconium</a:t>
            </a:r>
            <a:endParaRPr lang="en-US" dirty="0"/>
          </a:p>
          <a:p>
            <a:r>
              <a:rPr lang="en-US" dirty="0"/>
              <a:t>Near birth – </a:t>
            </a:r>
            <a:r>
              <a:rPr lang="en-US" dirty="0" err="1"/>
              <a:t>amnionic</a:t>
            </a:r>
            <a:r>
              <a:rPr lang="en-US" dirty="0"/>
              <a:t> fluid (500-1000 ml) exchanges every 3 hrs</a:t>
            </a:r>
          </a:p>
          <a:p>
            <a:r>
              <a:rPr lang="en-US" dirty="0"/>
              <a:t>1) across the amnion – exchange with maternal fluids.</a:t>
            </a:r>
          </a:p>
          <a:p>
            <a:r>
              <a:rPr lang="en-US" dirty="0"/>
              <a:t>2) fetal swallowing (20 ml/hour) – to gut – adsorption by</a:t>
            </a:r>
          </a:p>
          <a:p>
            <a:r>
              <a:rPr lang="en-US" dirty="0"/>
              <a:t>fetus – out the umbilical cord to placenta.</a:t>
            </a:r>
          </a:p>
          <a:p>
            <a:r>
              <a:rPr lang="en-US" dirty="0" err="1"/>
              <a:t>Hydraminos</a:t>
            </a:r>
            <a:r>
              <a:rPr lang="en-US" dirty="0"/>
              <a:t> – Excess fluid (&gt;2000 ml), esophageal </a:t>
            </a:r>
            <a:r>
              <a:rPr lang="en-US" dirty="0" err="1"/>
              <a:t>atresia</a:t>
            </a:r>
            <a:endParaRPr lang="en-US" dirty="0"/>
          </a:p>
          <a:p>
            <a:r>
              <a:rPr lang="en-US" dirty="0" err="1"/>
              <a:t>Oligohydramnios</a:t>
            </a:r>
            <a:r>
              <a:rPr lang="en-US" dirty="0"/>
              <a:t> – Insufficient fluid (&lt;500 ml), renal agenesis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Amnion Function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</a:t>
            </a:r>
            <a:r>
              <a:rPr lang="en-US" dirty="0"/>
              <a:t>protection: hydrostatic pressure</a:t>
            </a:r>
          </a:p>
          <a:p>
            <a:r>
              <a:rPr lang="en-US" dirty="0"/>
              <a:t>Allows free movement - which aids in neuromuscular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Antibacterial</a:t>
            </a:r>
          </a:p>
          <a:p>
            <a:r>
              <a:rPr lang="en-US" dirty="0"/>
              <a:t>Allow for fetal growth</a:t>
            </a:r>
          </a:p>
          <a:p>
            <a:r>
              <a:rPr lang="en-US" dirty="0"/>
              <a:t>Protection from adhesions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Yolk Sac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Hypoblast </a:t>
            </a:r>
            <a:r>
              <a:rPr lang="en-US" dirty="0"/>
              <a:t>- the primary yolk sac or </a:t>
            </a:r>
            <a:r>
              <a:rPr lang="en-US" dirty="0" err="1"/>
              <a:t>Heuser's</a:t>
            </a:r>
            <a:r>
              <a:rPr lang="en-US" dirty="0"/>
              <a:t> membrane.</a:t>
            </a:r>
          </a:p>
          <a:p>
            <a:r>
              <a:rPr lang="en-US" dirty="0"/>
              <a:t>Day 12 - Second wave of cell migration - forms definitive yolk sac</a:t>
            </a:r>
          </a:p>
          <a:p>
            <a:r>
              <a:rPr lang="en-US" dirty="0" smtClean="0"/>
              <a:t>Early </a:t>
            </a:r>
            <a:r>
              <a:rPr lang="en-US" dirty="0"/>
              <a:t>nutrition (2-3 weeks) for the embryo - later shrinking </a:t>
            </a:r>
          </a:p>
          <a:p>
            <a:r>
              <a:rPr lang="en-US" dirty="0"/>
              <a:t>Derivatives:</a:t>
            </a:r>
          </a:p>
          <a:p>
            <a:r>
              <a:rPr lang="en-US" dirty="0" smtClean="0"/>
              <a:t>Primordial </a:t>
            </a:r>
            <a:r>
              <a:rPr lang="en-US" dirty="0"/>
              <a:t>germ cells</a:t>
            </a:r>
          </a:p>
          <a:p>
            <a:r>
              <a:rPr lang="en-US" dirty="0"/>
              <a:t>The early gut, epithelium of the respiratory and </a:t>
            </a:r>
            <a:r>
              <a:rPr lang="en-US" dirty="0" smtClean="0"/>
              <a:t>digestive tracts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304800"/>
            <a:ext cx="6553200" cy="678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Allantois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Endodermal</a:t>
            </a:r>
            <a:r>
              <a:rPr lang="en-US" dirty="0" smtClean="0"/>
              <a:t> </a:t>
            </a:r>
            <a:r>
              <a:rPr lang="en-US" dirty="0"/>
              <a:t>origin – caudal </a:t>
            </a:r>
            <a:r>
              <a:rPr lang="en-US" dirty="0" err="1"/>
              <a:t>outpocketing</a:t>
            </a:r>
            <a:r>
              <a:rPr lang="en-US" dirty="0"/>
              <a:t> of the yolk sac</a:t>
            </a:r>
          </a:p>
          <a:p>
            <a:r>
              <a:rPr lang="en-US" dirty="0" smtClean="0"/>
              <a:t>Involved </a:t>
            </a:r>
            <a:r>
              <a:rPr lang="en-US" dirty="0"/>
              <a:t>in early </a:t>
            </a:r>
            <a:r>
              <a:rPr lang="en-US" dirty="0" err="1" smtClean="0"/>
              <a:t>hematopoiesis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allantois</a:t>
            </a:r>
            <a:r>
              <a:rPr lang="en-US" dirty="0"/>
              <a:t> blood vessels - artery and vein </a:t>
            </a:r>
            <a:r>
              <a:rPr lang="en-US" dirty="0" smtClean="0"/>
              <a:t>– becomes the </a:t>
            </a:r>
            <a:r>
              <a:rPr lang="en-US" dirty="0"/>
              <a:t>umbilical vessels</a:t>
            </a:r>
          </a:p>
          <a:p>
            <a:r>
              <a:rPr lang="en-US" dirty="0"/>
              <a:t>Remnants of </a:t>
            </a:r>
            <a:r>
              <a:rPr lang="en-US" dirty="0" err="1"/>
              <a:t>Allantois</a:t>
            </a:r>
            <a:r>
              <a:rPr lang="en-US" dirty="0"/>
              <a:t> becomes the </a:t>
            </a:r>
            <a:r>
              <a:rPr lang="en-US" dirty="0" err="1"/>
              <a:t>urachus</a:t>
            </a:r>
            <a:r>
              <a:rPr lang="en-US" dirty="0"/>
              <a:t> ligament </a:t>
            </a:r>
            <a:r>
              <a:rPr lang="en-US" dirty="0" smtClean="0"/>
              <a:t>that connects </a:t>
            </a:r>
            <a:r>
              <a:rPr lang="en-US" dirty="0"/>
              <a:t>the belly button to the bladder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Chorion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Chorionic </a:t>
            </a:r>
            <a:r>
              <a:rPr lang="en-US" dirty="0"/>
              <a:t>cavity (</a:t>
            </a:r>
            <a:r>
              <a:rPr lang="en-US" dirty="0" err="1"/>
              <a:t>extraembryonic</a:t>
            </a:r>
            <a:r>
              <a:rPr lang="en-US" dirty="0"/>
              <a:t> </a:t>
            </a:r>
            <a:r>
              <a:rPr lang="en-US" dirty="0" err="1"/>
              <a:t>coelom</a:t>
            </a:r>
            <a:r>
              <a:rPr lang="en-US" dirty="0"/>
              <a:t>)- lined </a:t>
            </a:r>
            <a:r>
              <a:rPr lang="en-US" dirty="0" smtClean="0"/>
              <a:t>with  </a:t>
            </a:r>
            <a:r>
              <a:rPr lang="en-US" dirty="0" err="1" smtClean="0"/>
              <a:t>extraembryonic</a:t>
            </a:r>
            <a:r>
              <a:rPr lang="en-US" dirty="0" smtClean="0"/>
              <a:t> </a:t>
            </a:r>
            <a:r>
              <a:rPr lang="en-US" dirty="0"/>
              <a:t>mesoderm</a:t>
            </a:r>
          </a:p>
          <a:p>
            <a:r>
              <a:rPr lang="en-US" dirty="0" smtClean="0"/>
              <a:t>The </a:t>
            </a:r>
            <a:r>
              <a:rPr lang="en-US" dirty="0" err="1"/>
              <a:t>Chorion</a:t>
            </a:r>
            <a:r>
              <a:rPr lang="en-US" dirty="0"/>
              <a:t> / maternal </a:t>
            </a:r>
            <a:r>
              <a:rPr lang="en-US" dirty="0" err="1"/>
              <a:t>endometrium</a:t>
            </a:r>
            <a:r>
              <a:rPr lang="en-US" dirty="0"/>
              <a:t> forms the placenta</a:t>
            </a:r>
          </a:p>
          <a:p>
            <a:r>
              <a:rPr lang="en-US" dirty="0" err="1"/>
              <a:t>Chorion</a:t>
            </a:r>
            <a:r>
              <a:rPr lang="en-US" dirty="0"/>
              <a:t> forms stem </a:t>
            </a:r>
            <a:r>
              <a:rPr lang="en-US" dirty="0" err="1"/>
              <a:t>villi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en-US" dirty="0" err="1"/>
              <a:t>V</a:t>
            </a:r>
            <a:r>
              <a:rPr lang="en-US" dirty="0" err="1" smtClean="0"/>
              <a:t>illi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371600"/>
            <a:ext cx="958567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Stem </a:t>
            </a:r>
            <a:r>
              <a:rPr lang="en-US" dirty="0" err="1" smtClean="0"/>
              <a:t>Villi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Chorionic </a:t>
            </a:r>
            <a:r>
              <a:rPr lang="en-US" dirty="0"/>
              <a:t>Plate – Stem </a:t>
            </a:r>
            <a:r>
              <a:rPr lang="en-US" dirty="0" err="1"/>
              <a:t>villi</a:t>
            </a:r>
            <a:r>
              <a:rPr lang="en-US" dirty="0"/>
              <a:t> extends from this tissue</a:t>
            </a:r>
          </a:p>
          <a:p>
            <a:r>
              <a:rPr lang="en-US" dirty="0"/>
              <a:t>Primary stem </a:t>
            </a:r>
            <a:r>
              <a:rPr lang="en-US" dirty="0" err="1"/>
              <a:t>villi</a:t>
            </a:r>
            <a:r>
              <a:rPr lang="en-US" dirty="0"/>
              <a:t> (day 11-13) - finger-like protrusions</a:t>
            </a:r>
          </a:p>
          <a:p>
            <a:r>
              <a:rPr lang="en-US" dirty="0"/>
              <a:t>into </a:t>
            </a:r>
            <a:r>
              <a:rPr lang="en-US" dirty="0" err="1"/>
              <a:t>endometrium</a:t>
            </a:r>
            <a:r>
              <a:rPr lang="en-US" dirty="0"/>
              <a:t>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Secondary stem </a:t>
            </a:r>
            <a:r>
              <a:rPr lang="en-US" dirty="0" err="1" smtClean="0"/>
              <a:t>villi</a:t>
            </a:r>
            <a:r>
              <a:rPr lang="en-US" dirty="0" smtClean="0"/>
              <a:t> (day 16) - </a:t>
            </a:r>
            <a:r>
              <a:rPr lang="en-US" dirty="0" err="1" smtClean="0"/>
              <a:t>extraembryonic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mesoderm </a:t>
            </a:r>
            <a:r>
              <a:rPr lang="en-US" dirty="0"/>
              <a:t>invasion into </a:t>
            </a:r>
            <a:r>
              <a:rPr lang="en-US" dirty="0" err="1"/>
              <a:t>villi</a:t>
            </a:r>
            <a:r>
              <a:rPr lang="en-US" dirty="0"/>
              <a:t> core.</a:t>
            </a:r>
          </a:p>
          <a:p>
            <a:r>
              <a:rPr lang="en-US" dirty="0"/>
              <a:t>Tertiary stem </a:t>
            </a:r>
            <a:r>
              <a:rPr lang="en-US" dirty="0" err="1"/>
              <a:t>villus</a:t>
            </a:r>
            <a:r>
              <a:rPr lang="en-US" dirty="0"/>
              <a:t> (21 day) - </a:t>
            </a:r>
            <a:r>
              <a:rPr lang="en-US" dirty="0" err="1"/>
              <a:t>extraembryonic</a:t>
            </a:r>
            <a:r>
              <a:rPr lang="en-US" dirty="0"/>
              <a:t> vessels </a:t>
            </a:r>
          </a:p>
          <a:p>
            <a:r>
              <a:rPr lang="en-US" dirty="0"/>
              <a:t>chorionic arteries and veins derived from</a:t>
            </a:r>
          </a:p>
          <a:p>
            <a:pPr>
              <a:buNone/>
            </a:pPr>
            <a:r>
              <a:rPr lang="en-US" dirty="0" err="1"/>
              <a:t>extraembryonic</a:t>
            </a:r>
            <a:r>
              <a:rPr lang="en-US" dirty="0"/>
              <a:t> mesoderm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Stem </a:t>
            </a:r>
            <a:r>
              <a:rPr lang="en-US" dirty="0" err="1" smtClean="0"/>
              <a:t>Villi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Cytotrophoblastic</a:t>
            </a:r>
            <a:r>
              <a:rPr lang="en-US" b="1" dirty="0" smtClean="0"/>
              <a:t> </a:t>
            </a:r>
            <a:r>
              <a:rPr lang="en-US" b="1" dirty="0"/>
              <a:t>shell </a:t>
            </a:r>
            <a:r>
              <a:rPr lang="en-US" dirty="0"/>
              <a:t>– surrounds embryo; direct </a:t>
            </a:r>
            <a:r>
              <a:rPr lang="en-US" dirty="0" smtClean="0"/>
              <a:t>contact  with </a:t>
            </a:r>
            <a:r>
              <a:rPr lang="en-US" dirty="0"/>
              <a:t>maternal </a:t>
            </a:r>
            <a:r>
              <a:rPr lang="en-US" dirty="0" err="1"/>
              <a:t>decidual</a:t>
            </a:r>
            <a:r>
              <a:rPr lang="en-US" dirty="0"/>
              <a:t> cells</a:t>
            </a:r>
          </a:p>
          <a:p>
            <a:r>
              <a:rPr lang="en-US" b="1" dirty="0"/>
              <a:t>Anchoring </a:t>
            </a:r>
            <a:r>
              <a:rPr lang="en-US" b="1" dirty="0" err="1"/>
              <a:t>Villi</a:t>
            </a:r>
            <a:r>
              <a:rPr lang="en-US" b="1" dirty="0"/>
              <a:t> </a:t>
            </a:r>
            <a:r>
              <a:rPr lang="en-US" dirty="0"/>
              <a:t>– give off </a:t>
            </a:r>
            <a:r>
              <a:rPr lang="en-US" dirty="0" err="1"/>
              <a:t>cytotrophoblastic</a:t>
            </a:r>
            <a:r>
              <a:rPr lang="en-US" dirty="0"/>
              <a:t> extensions -</a:t>
            </a:r>
          </a:p>
          <a:p>
            <a:r>
              <a:rPr lang="en-US" dirty="0"/>
              <a:t>anchoring because they represent the real </a:t>
            </a:r>
            <a:r>
              <a:rPr lang="en-US" dirty="0" smtClean="0"/>
              <a:t>maternal embryo link</a:t>
            </a:r>
            <a:endParaRPr lang="en-US" dirty="0"/>
          </a:p>
          <a:p>
            <a:r>
              <a:rPr lang="en-US" b="1" dirty="0"/>
              <a:t>Floating </a:t>
            </a:r>
            <a:r>
              <a:rPr lang="en-US" b="1" dirty="0" err="1"/>
              <a:t>Villi</a:t>
            </a:r>
            <a:r>
              <a:rPr lang="en-US" b="1" dirty="0"/>
              <a:t> </a:t>
            </a:r>
            <a:r>
              <a:rPr lang="en-US" dirty="0"/>
              <a:t>– branches off anchoring </a:t>
            </a:r>
            <a:r>
              <a:rPr lang="en-US" dirty="0" err="1"/>
              <a:t>villi</a:t>
            </a:r>
            <a:r>
              <a:rPr lang="en-US" dirty="0"/>
              <a:t> – </a:t>
            </a:r>
            <a:r>
              <a:rPr lang="en-US" dirty="0" smtClean="0"/>
              <a:t>dangles freely </a:t>
            </a:r>
            <a:r>
              <a:rPr lang="en-US" dirty="0"/>
              <a:t>in maternal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php.med.unsw.edu.au/embryology/images/thumb/3/36/Placental_membranes.jpg/400px-Placental_membra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Placenta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</a:t>
            </a:r>
            <a:r>
              <a:rPr lang="en-US" dirty="0"/>
              <a:t>8 weeks - chorionic stem </a:t>
            </a:r>
            <a:r>
              <a:rPr lang="en-US" dirty="0" err="1"/>
              <a:t>villi</a:t>
            </a:r>
            <a:r>
              <a:rPr lang="en-US" dirty="0"/>
              <a:t> over the entire surface of</a:t>
            </a:r>
          </a:p>
          <a:p>
            <a:pPr>
              <a:buNone/>
            </a:pPr>
            <a:r>
              <a:rPr lang="en-US" dirty="0"/>
              <a:t>the chorionic sac</a:t>
            </a:r>
          </a:p>
          <a:p>
            <a:r>
              <a:rPr lang="en-US" dirty="0"/>
              <a:t>Those </a:t>
            </a:r>
            <a:r>
              <a:rPr lang="en-US" dirty="0" err="1"/>
              <a:t>villi</a:t>
            </a:r>
            <a:r>
              <a:rPr lang="en-US" dirty="0"/>
              <a:t> </a:t>
            </a:r>
            <a:r>
              <a:rPr lang="en-US" dirty="0" smtClean="0"/>
              <a:t>increase in size </a:t>
            </a:r>
            <a:r>
              <a:rPr lang="en-US" dirty="0"/>
              <a:t>and more </a:t>
            </a:r>
            <a:r>
              <a:rPr lang="en-US" dirty="0" err="1"/>
              <a:t>villi</a:t>
            </a:r>
            <a:r>
              <a:rPr lang="en-US" dirty="0"/>
              <a:t> form.</a:t>
            </a:r>
          </a:p>
          <a:p>
            <a:r>
              <a:rPr lang="en-US" dirty="0" smtClean="0"/>
              <a:t>The </a:t>
            </a:r>
            <a:r>
              <a:rPr lang="en-US" dirty="0" err="1"/>
              <a:t>villi</a:t>
            </a:r>
            <a:r>
              <a:rPr lang="en-US" dirty="0"/>
              <a:t> continue to enlarge during most of gestation.</a:t>
            </a:r>
          </a:p>
          <a:p>
            <a:r>
              <a:rPr lang="en-US" dirty="0" smtClean="0"/>
              <a:t>Endometrial </a:t>
            </a:r>
            <a:r>
              <a:rPr lang="en-US" dirty="0"/>
              <a:t>vessels - spiral arteries and endometrial </a:t>
            </a:r>
            <a:r>
              <a:rPr lang="en-US" dirty="0" smtClean="0"/>
              <a:t>veins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bmj.com/highwire/filestream/415578/field_highwire_fragment_image_l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762000"/>
            <a:ext cx="852374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53562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Blood Flow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04890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Anatomy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820" y="1447800"/>
            <a:ext cx="84729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Umbilical Cord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75340" y="685800"/>
            <a:ext cx="315428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990600"/>
            <a:ext cx="510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One </a:t>
            </a:r>
            <a:r>
              <a:rPr lang="en-US" sz="3600" dirty="0"/>
              <a:t>umbilical vein</a:t>
            </a:r>
            <a:r>
              <a:rPr lang="en-US" sz="36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Two umbilical </a:t>
            </a:r>
            <a:r>
              <a:rPr lang="en-US" sz="3600" dirty="0"/>
              <a:t>arteries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Wharton’s jelly – </a:t>
            </a:r>
          </a:p>
          <a:p>
            <a:r>
              <a:rPr lang="en-US" sz="3600" dirty="0"/>
              <a:t>connective tissue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surrounding vessels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err="1"/>
              <a:t>Allantois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Yolk Stalk (</a:t>
            </a:r>
            <a:r>
              <a:rPr lang="en-US" sz="3600" dirty="0" err="1"/>
              <a:t>vitelline</a:t>
            </a:r>
            <a:r>
              <a:rPr lang="en-US" sz="3600" dirty="0"/>
              <a:t> duct) 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omepages.cae.wisc.edu/~bme300/umbilical_f07/images/IMG_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7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Placenta as an Endocrine Organ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Human </a:t>
            </a:r>
            <a:r>
              <a:rPr lang="en-US" b="1" dirty="0"/>
              <a:t>Chorionic </a:t>
            </a:r>
            <a:r>
              <a:rPr lang="en-US" b="1" dirty="0" err="1"/>
              <a:t>Gonadotropin</a:t>
            </a:r>
            <a:r>
              <a:rPr lang="en-US" b="1" dirty="0"/>
              <a:t> </a:t>
            </a:r>
            <a:r>
              <a:rPr lang="en-US" dirty="0"/>
              <a:t>– Corpus </a:t>
            </a:r>
            <a:r>
              <a:rPr lang="en-US" dirty="0" err="1"/>
              <a:t>Luteum</a:t>
            </a:r>
            <a:r>
              <a:rPr lang="en-US" dirty="0"/>
              <a:t> (declines after </a:t>
            </a:r>
            <a:r>
              <a:rPr lang="en-US" dirty="0" smtClean="0"/>
              <a:t>8 weeks</a:t>
            </a:r>
            <a:r>
              <a:rPr lang="en-US" dirty="0"/>
              <a:t>)</a:t>
            </a:r>
          </a:p>
          <a:p>
            <a:r>
              <a:rPr lang="en-US" b="1" dirty="0"/>
              <a:t>Progesterone</a:t>
            </a:r>
            <a:r>
              <a:rPr lang="en-US" dirty="0"/>
              <a:t> – High levels by the end of first trimester</a:t>
            </a:r>
          </a:p>
          <a:p>
            <a:r>
              <a:rPr lang="en-US" b="1" dirty="0"/>
              <a:t>Estrogen</a:t>
            </a:r>
            <a:r>
              <a:rPr lang="en-US" dirty="0"/>
              <a:t> – Synthesis involves enzymatic activity of fetal </a:t>
            </a:r>
            <a:r>
              <a:rPr lang="en-US" dirty="0" smtClean="0"/>
              <a:t>adrenal gland </a:t>
            </a:r>
            <a:r>
              <a:rPr lang="en-US" dirty="0"/>
              <a:t>and liver</a:t>
            </a:r>
          </a:p>
          <a:p>
            <a:r>
              <a:rPr lang="en-US" b="1" dirty="0"/>
              <a:t>Chorionic </a:t>
            </a:r>
            <a:r>
              <a:rPr lang="en-US" b="1" dirty="0" err="1"/>
              <a:t>Somatomammotropin</a:t>
            </a:r>
            <a:r>
              <a:rPr lang="en-US" b="1" dirty="0"/>
              <a:t> </a:t>
            </a:r>
            <a:r>
              <a:rPr lang="en-US" dirty="0"/>
              <a:t>– Human Placental </a:t>
            </a:r>
            <a:r>
              <a:rPr lang="en-US" dirty="0" err="1"/>
              <a:t>Lactogen</a:t>
            </a:r>
            <a:r>
              <a:rPr lang="en-US" dirty="0"/>
              <a:t> </a:t>
            </a:r>
            <a:r>
              <a:rPr lang="en-US" dirty="0" smtClean="0"/>
              <a:t>– similar </a:t>
            </a:r>
            <a:r>
              <a:rPr lang="en-US" dirty="0"/>
              <a:t>to GH (growth, lactation, lipid and </a:t>
            </a:r>
            <a:r>
              <a:rPr lang="en-US" dirty="0" smtClean="0"/>
              <a:t>carbohydrate metabolism</a:t>
            </a:r>
            <a:r>
              <a:rPr lang="en-US" dirty="0"/>
              <a:t>)</a:t>
            </a:r>
          </a:p>
          <a:p>
            <a:r>
              <a:rPr lang="en-US" b="1" dirty="0"/>
              <a:t>Placental Growth Hormone </a:t>
            </a:r>
            <a:r>
              <a:rPr lang="en-US" dirty="0"/>
              <a:t>– similar to GH – Replaces </a:t>
            </a:r>
            <a:r>
              <a:rPr lang="en-US" dirty="0" smtClean="0"/>
              <a:t>maternal GH by </a:t>
            </a:r>
            <a:r>
              <a:rPr lang="en-US" dirty="0"/>
              <a:t>15 wks – enhances blood glucose </a:t>
            </a:r>
            <a:r>
              <a:rPr lang="en-US" dirty="0" smtClean="0"/>
              <a:t>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nlm.nih.gov/medlineplus/ency/images/ency/fullsize/17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77200" cy="646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we look at a real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Placenta and Fetal Membranes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Amnion </a:t>
            </a:r>
            <a:r>
              <a:rPr lang="en-US" b="1" dirty="0"/>
              <a:t>- </a:t>
            </a:r>
            <a:r>
              <a:rPr lang="en-US" b="1" dirty="0" err="1"/>
              <a:t>Epiblast</a:t>
            </a:r>
            <a:r>
              <a:rPr lang="en-US" b="1" dirty="0"/>
              <a:t> / </a:t>
            </a:r>
            <a:r>
              <a:rPr lang="en-US" b="1" dirty="0" err="1"/>
              <a:t>Extraembryonic</a:t>
            </a:r>
            <a:r>
              <a:rPr lang="en-US" b="1" dirty="0"/>
              <a:t> Mesoderm</a:t>
            </a:r>
          </a:p>
          <a:p>
            <a:r>
              <a:rPr lang="en-US" dirty="0"/>
              <a:t>Yolk Sac - Hypoblast / </a:t>
            </a:r>
            <a:r>
              <a:rPr lang="en-US" dirty="0" err="1"/>
              <a:t>Extraembryonic</a:t>
            </a:r>
            <a:r>
              <a:rPr lang="en-US" dirty="0"/>
              <a:t> Mesoderm</a:t>
            </a:r>
          </a:p>
          <a:p>
            <a:r>
              <a:rPr lang="en-US" dirty="0" err="1"/>
              <a:t>Allantois</a:t>
            </a:r>
            <a:r>
              <a:rPr lang="en-US" dirty="0"/>
              <a:t> - Embryonic Hindgut</a:t>
            </a:r>
          </a:p>
          <a:p>
            <a:r>
              <a:rPr lang="en-US" dirty="0" err="1"/>
              <a:t>Chorion</a:t>
            </a:r>
            <a:r>
              <a:rPr lang="en-US" dirty="0"/>
              <a:t> - </a:t>
            </a:r>
            <a:r>
              <a:rPr lang="en-US" dirty="0" err="1"/>
              <a:t>Trophoblasts</a:t>
            </a:r>
            <a:r>
              <a:rPr lang="en-US" dirty="0"/>
              <a:t> / </a:t>
            </a:r>
            <a:r>
              <a:rPr lang="en-US" dirty="0" err="1"/>
              <a:t>Extraembryonic</a:t>
            </a:r>
            <a:r>
              <a:rPr lang="en-US" dirty="0"/>
              <a:t> Mesoderm</a:t>
            </a:r>
          </a:p>
          <a:p>
            <a:r>
              <a:rPr lang="en-US" dirty="0"/>
              <a:t>Placenta - </a:t>
            </a:r>
            <a:r>
              <a:rPr lang="en-US" dirty="0" err="1"/>
              <a:t>Chorion</a:t>
            </a:r>
            <a:r>
              <a:rPr lang="en-US" dirty="0"/>
              <a:t> / Maternal </a:t>
            </a:r>
            <a:r>
              <a:rPr lang="en-US" dirty="0" err="1"/>
              <a:t>Decidua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t3.gstatic.com/images?q=tbn:ANd9GcQzEpuiJZyD3I3ol5GZRuGUZ56ud0B3mp7r7oHRJguaXvbxaFa6od5E2H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28600"/>
            <a:ext cx="763680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Amnion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Amnionic</a:t>
            </a:r>
            <a:r>
              <a:rPr lang="en-US" dirty="0" smtClean="0"/>
              <a:t> </a:t>
            </a:r>
            <a:r>
              <a:rPr lang="en-US" dirty="0"/>
              <a:t>membrane is two cell layers</a:t>
            </a:r>
          </a:p>
          <a:p>
            <a:r>
              <a:rPr lang="en-US" dirty="0" smtClean="0"/>
              <a:t>As </a:t>
            </a:r>
            <a:r>
              <a:rPr lang="en-US" dirty="0"/>
              <a:t>the amnion enlarges it encompasses the embryo </a:t>
            </a:r>
          </a:p>
          <a:p>
            <a:r>
              <a:rPr lang="en-US" dirty="0"/>
              <a:t>Amnion forms the epithelial layer of the umbilical cord</a:t>
            </a:r>
          </a:p>
          <a:p>
            <a:r>
              <a:rPr lang="en-US" dirty="0"/>
              <a:t>With embryo growth the amnion obliterates the </a:t>
            </a:r>
            <a:r>
              <a:rPr lang="en-US" dirty="0" smtClean="0"/>
              <a:t>chorionic cavity</a:t>
            </a:r>
            <a:endParaRPr lang="en-US" dirty="0"/>
          </a:p>
          <a:p>
            <a:r>
              <a:rPr lang="en-US" dirty="0" err="1"/>
              <a:t>Amnionic</a:t>
            </a:r>
            <a:r>
              <a:rPr lang="en-US" dirty="0"/>
              <a:t> sac is fluid filled called </a:t>
            </a:r>
            <a:r>
              <a:rPr lang="en-US" dirty="0" err="1"/>
              <a:t>amnionic</a:t>
            </a:r>
            <a:r>
              <a:rPr lang="en-US" dirty="0"/>
              <a:t> fluid: the</a:t>
            </a:r>
          </a:p>
          <a:p>
            <a:pPr>
              <a:buNone/>
            </a:pPr>
            <a:r>
              <a:rPr lang="en-US" dirty="0"/>
              <a:t>embryo is bathed in the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Extraembryonic</a:t>
            </a:r>
            <a:r>
              <a:rPr lang="en-US" dirty="0"/>
              <a:t> Tissues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57606"/>
            <a:ext cx="2514600" cy="24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693" y="3962400"/>
            <a:ext cx="28695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00600" y="32004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 </a:t>
            </a:r>
            <a:r>
              <a:rPr lang="en-US" dirty="0"/>
              <a:t>days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8152" y="159492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8 days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41910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14days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4430" y="234263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9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533400"/>
            <a:ext cx="610588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228600" y="0"/>
            <a:ext cx="971610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http://www.lusa.web.id/wp-content/uploads/2011/06/korion-amn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2"/>
            <a:ext cx="8610600" cy="688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355</TotalTime>
  <Words>621</Words>
  <Application>Microsoft Office PowerPoint</Application>
  <PresentationFormat>On-screen Show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Embryonic Membranes and the Placenta</vt:lpstr>
      <vt:lpstr>PowerPoint Presentation</vt:lpstr>
      <vt:lpstr>Placenta and Fetal Membranes </vt:lpstr>
      <vt:lpstr>PowerPoint Presentation</vt:lpstr>
      <vt:lpstr>Amnion </vt:lpstr>
      <vt:lpstr>Extraembryonic Tissues</vt:lpstr>
      <vt:lpstr>PowerPoint Presentation</vt:lpstr>
      <vt:lpstr>PowerPoint Presentation</vt:lpstr>
      <vt:lpstr>PowerPoint Presentation</vt:lpstr>
      <vt:lpstr>Amnion</vt:lpstr>
      <vt:lpstr>Amniotic Fluid</vt:lpstr>
      <vt:lpstr>Amnion Function </vt:lpstr>
      <vt:lpstr>Yolk Sac </vt:lpstr>
      <vt:lpstr>PowerPoint Presentation</vt:lpstr>
      <vt:lpstr>Allantois </vt:lpstr>
      <vt:lpstr>Chorion </vt:lpstr>
      <vt:lpstr>Stem Villi</vt:lpstr>
      <vt:lpstr>Stem Villi </vt:lpstr>
      <vt:lpstr>Stem Villi </vt:lpstr>
      <vt:lpstr>Making the Placenta </vt:lpstr>
      <vt:lpstr>PowerPoint Presentation</vt:lpstr>
      <vt:lpstr>Placenta</vt:lpstr>
      <vt:lpstr>Placental Blood Flow</vt:lpstr>
      <vt:lpstr>Placental Anatomy</vt:lpstr>
      <vt:lpstr>Umbilical Cord </vt:lpstr>
      <vt:lpstr>PowerPoint Presentation</vt:lpstr>
      <vt:lpstr>Placenta as an Endocrine Organ </vt:lpstr>
      <vt:lpstr>PowerPoint Presentation</vt:lpstr>
      <vt:lpstr>Should we look at a real one?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Doug Jorgensen</cp:lastModifiedBy>
  <cp:revision>37</cp:revision>
  <dcterms:created xsi:type="dcterms:W3CDTF">2012-01-06T02:32:51Z</dcterms:created>
  <dcterms:modified xsi:type="dcterms:W3CDTF">2012-11-15T15:27:55Z</dcterms:modified>
</cp:coreProperties>
</file>